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382512"/>
            <a:ext cx="11155680" cy="0"/>
          </a:xfrm>
          <a:prstGeom prst="line">
            <a:avLst/>
          </a:prstGeom>
          <a:noFill/>
          <a:ln w="12700">
            <a:solidFill>
              <a:srgbClr val="D7DE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6473952"/>
            <a:ext cx="6858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67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Week24 bulk RNA-seq: Rebound vs NoRebound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87552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723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Week24 DESeq2 Analysis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94944" y="1737360"/>
            <a:ext cx="6858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36171"/>
                </a:solidFill>
              </a:rPr>
              <a:t>Bulk RNA-seq workflow and figure interpretation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36171"/>
                </a:solidFill>
              </a:rPr>
              <a:t>Rebound vs NoRebound defined by Status at Week24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13232" y="2743200"/>
            <a:ext cx="2971800" cy="292608"/>
          </a:xfrm>
          <a:prstGeom prst="rect">
            <a:avLst/>
          </a:prstGeom>
          <a:solidFill>
            <a:srgbClr val="FBECEF"/>
          </a:solidFill>
          <a:ln>
            <a:solidFill>
              <a:srgbClr val="FBECEF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9485B"/>
                </a:solidFill>
              </a:rPr>
              <a:t>Positive log2FC = higher in Rebound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858768" y="2743200"/>
            <a:ext cx="3383280" cy="292608"/>
          </a:xfrm>
          <a:prstGeom prst="rect">
            <a:avLst/>
          </a:prstGeom>
          <a:solidFill>
            <a:srgbClr val="E7F0FA"/>
          </a:solidFill>
          <a:ln>
            <a:solidFill>
              <a:srgbClr val="E7F0FA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69AC"/>
                </a:solidFill>
              </a:rPr>
              <a:t>Negative log2FC = higher in NoRebound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973568" y="868680"/>
            <a:ext cx="288036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Inputs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Expression.csv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Meta_Data.csv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Hallmark GMT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973568" y="2011680"/>
            <a:ext cx="288036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Focus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Week24 only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Status contrast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973568" y="3154680"/>
            <a:ext cx="288036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Outputs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UMAP, heatmap, scatter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GSEA dot plots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85216" y="605332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36171"/>
                </a:solidFill>
              </a:rPr>
              <a:t>Run the R pipeline first, then insert the generated figure PNG/PDF files where indicated.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23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Summary figure: DESeq2 analysis steps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607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6171"/>
                </a:solidFill>
              </a:rPr>
              <a:t>What the pipeline does from raw counts to biological interpretation.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2212848" y="3063240"/>
            <a:ext cx="530352" cy="0"/>
          </a:xfrm>
          <a:prstGeom prst="line">
            <a:avLst/>
          </a:prstGeom>
          <a:noFill/>
          <a:ln w="25400">
            <a:solidFill>
              <a:srgbClr val="536171"/>
            </a:solidFill>
            <a:prstDash val="solid"/>
            <a:headEnd type="none"/>
            <a:tailEnd type="triangle"/>
          </a:ln>
        </p:spPr>
      </p:sp>
      <p:sp>
        <p:nvSpPr>
          <p:cNvPr id="5" name="Shape 3"/>
          <p:cNvSpPr/>
          <p:nvPr/>
        </p:nvSpPr>
        <p:spPr>
          <a:xfrm>
            <a:off x="4270248" y="3063240"/>
            <a:ext cx="530352" cy="0"/>
          </a:xfrm>
          <a:prstGeom prst="line">
            <a:avLst/>
          </a:prstGeom>
          <a:noFill/>
          <a:ln w="25400">
            <a:solidFill>
              <a:srgbClr val="536171"/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6327648" y="3063240"/>
            <a:ext cx="530352" cy="0"/>
          </a:xfrm>
          <a:prstGeom prst="line">
            <a:avLst/>
          </a:prstGeom>
          <a:noFill/>
          <a:ln w="25400">
            <a:solidFill>
              <a:srgbClr val="536171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8385048" y="3063240"/>
            <a:ext cx="530352" cy="0"/>
          </a:xfrm>
          <a:prstGeom prst="line">
            <a:avLst/>
          </a:prstGeom>
          <a:noFill/>
          <a:ln w="25400">
            <a:solidFill>
              <a:srgbClr val="536171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640080" y="2240280"/>
            <a:ext cx="420624" cy="420624"/>
          </a:xfrm>
          <a:prstGeom prst="rect">
            <a:avLst/>
          </a:prstGeom>
          <a:solidFill>
            <a:srgbClr val="2A69AC"/>
          </a:solidFill>
          <a:ln>
            <a:solidFill>
              <a:srgbClr val="2A69A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2697480"/>
            <a:ext cx="1627632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Load data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Counts matrix + metadata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keep full data objects</a:t>
            </a:r>
            <a:endParaRPr lang="en-US" sz="1260" dirty="0"/>
          </a:p>
        </p:txBody>
      </p:sp>
      <p:sp>
        <p:nvSpPr>
          <p:cNvPr id="10" name="Text 8"/>
          <p:cNvSpPr/>
          <p:nvPr/>
        </p:nvSpPr>
        <p:spPr>
          <a:xfrm>
            <a:off x="2697480" y="2240280"/>
            <a:ext cx="420624" cy="420624"/>
          </a:xfrm>
          <a:prstGeom prst="rect">
            <a:avLst/>
          </a:prstGeom>
          <a:solidFill>
            <a:srgbClr val="2A69AC"/>
          </a:solidFill>
          <a:ln>
            <a:solidFill>
              <a:srgbClr val="2A69A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697480" y="2697480"/>
            <a:ext cx="1627632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Filter Week24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Subset analysis only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Status: NoRebound/Rebound</a:t>
            </a:r>
            <a:endParaRPr lang="en-US" sz="1260" dirty="0"/>
          </a:p>
        </p:txBody>
      </p:sp>
      <p:sp>
        <p:nvSpPr>
          <p:cNvPr id="12" name="Text 10"/>
          <p:cNvSpPr/>
          <p:nvPr/>
        </p:nvSpPr>
        <p:spPr>
          <a:xfrm>
            <a:off x="4754880" y="2240280"/>
            <a:ext cx="420624" cy="420624"/>
          </a:xfrm>
          <a:prstGeom prst="rect">
            <a:avLst/>
          </a:prstGeom>
          <a:solidFill>
            <a:srgbClr val="C9485B"/>
          </a:solidFill>
          <a:ln>
            <a:solidFill>
              <a:srgbClr val="C9485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754880" y="2697480"/>
            <a:ext cx="1627632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DESeq2 model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Design: ~ Status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contrast: Rebound vs NoRebound</a:t>
            </a:r>
            <a:endParaRPr lang="en-US" sz="1260" dirty="0"/>
          </a:p>
        </p:txBody>
      </p:sp>
      <p:sp>
        <p:nvSpPr>
          <p:cNvPr id="14" name="Text 12"/>
          <p:cNvSpPr/>
          <p:nvPr/>
        </p:nvSpPr>
        <p:spPr>
          <a:xfrm>
            <a:off x="6812280" y="2240280"/>
            <a:ext cx="420624" cy="420624"/>
          </a:xfrm>
          <a:prstGeom prst="rect">
            <a:avLst/>
          </a:prstGeom>
          <a:solidFill>
            <a:srgbClr val="C9485B"/>
          </a:solidFill>
          <a:ln>
            <a:solidFill>
              <a:srgbClr val="C9485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12280" y="2697480"/>
            <a:ext cx="1627632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Gene-level results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log2FC, p value, padj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rank genes by Wald stat</a:t>
            </a:r>
            <a:endParaRPr lang="en-US" sz="1260" dirty="0"/>
          </a:p>
        </p:txBody>
      </p:sp>
      <p:sp>
        <p:nvSpPr>
          <p:cNvPr id="16" name="Text 14"/>
          <p:cNvSpPr/>
          <p:nvPr/>
        </p:nvSpPr>
        <p:spPr>
          <a:xfrm>
            <a:off x="8869680" y="2240280"/>
            <a:ext cx="420624" cy="420624"/>
          </a:xfrm>
          <a:prstGeom prst="rect">
            <a:avLst/>
          </a:prstGeom>
          <a:solidFill>
            <a:srgbClr val="23936C"/>
          </a:solidFill>
          <a:ln>
            <a:solidFill>
              <a:srgbClr val="23936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869680" y="2697480"/>
            <a:ext cx="1627632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Pathway analysis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Hallmark GSEA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dirty="0">
                <a:solidFill>
                  <a:srgbClr val="232B36"/>
                </a:solidFill>
              </a:rPr>
              <a:t>NES direction + p value</a:t>
            </a:r>
            <a:endParaRPr lang="en-US" sz="1260" dirty="0"/>
          </a:p>
        </p:txBody>
      </p:sp>
      <p:sp>
        <p:nvSpPr>
          <p:cNvPr id="18" name="Text 16"/>
          <p:cNvSpPr/>
          <p:nvPr/>
        </p:nvSpPr>
        <p:spPr>
          <a:xfrm>
            <a:off x="822960" y="466344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33A"/>
                </a:solidFill>
              </a:rPr>
              <a:t>Interpretation anchor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2960" y="5047488"/>
            <a:ext cx="9966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50" dirty="0">
                <a:solidFill>
                  <a:srgbClr val="232B36"/>
                </a:solidFill>
              </a:rPr>
              <a:t>All samples are loaded, but every analysis uses only Time == Week24.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The reference level is NoRebound, so Rebound is the numerator in the contrast.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GSEA uses the unshrunken Wald statistic; figures use shrunken log2FC when available.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23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Figure 1: UMAP at Week24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607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6171"/>
                </a:solidFill>
              </a:rPr>
              <a:t>Sample-level structure after DESeq2 variance-stabilizing transformation.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5715000" cy="4315968"/>
          </a:xfrm>
          <a:prstGeom prst="rect">
            <a:avLst/>
          </a:prstGeom>
          <a:solidFill>
            <a:srgbClr val="FFFFFF"/>
          </a:solidFill>
          <a:ln w="13970">
            <a:solidFill>
              <a:srgbClr val="D1D9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4956048"/>
            <a:ext cx="5129784" cy="0"/>
          </a:xfrm>
          <a:prstGeom prst="line">
            <a:avLst/>
          </a:prstGeom>
          <a:noFill/>
          <a:ln w="25400">
            <a:solidFill>
              <a:srgbClr val="2A69A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3272" y="1618488"/>
            <a:ext cx="5020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33A"/>
                </a:solidFill>
              </a:rPr>
              <a:t>Fig1_UMAP_Week24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33272" y="2075688"/>
            <a:ext cx="50200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Generated by the R pipeline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PDF and PNG files are saved in Week24_DESeq2_output/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252728" y="4544568"/>
            <a:ext cx="4663440" cy="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52728" y="4544568"/>
            <a:ext cx="0" cy="-210312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63040" y="4187952"/>
            <a:ext cx="279749" cy="35661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1675" y="4067251"/>
            <a:ext cx="279749" cy="477317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80310" y="4127602"/>
            <a:ext cx="279749" cy="41696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88945" y="3946550"/>
            <a:ext cx="279749" cy="598018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97580" y="4027018"/>
            <a:ext cx="279749" cy="517550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06215" y="3886200"/>
            <a:ext cx="279749" cy="658368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14850" y="3966667"/>
            <a:ext cx="279749" cy="577901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3485" y="4047134"/>
            <a:ext cx="279749" cy="497434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20840" y="14173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33A"/>
                </a:solidFill>
              </a:rPr>
              <a:t>What this figure answers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720840" y="1828800"/>
            <a:ext cx="4572000" cy="2194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50" dirty="0">
                <a:solidFill>
                  <a:srgbClr val="232B36"/>
                </a:solidFill>
              </a:rPr>
              <a:t>Shows whether Week24 samples separate by rebound status before gene-level testing.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Clear separation suggests a strong global expression signal linked to rebound outcome.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Mixed groups do not invalidate DESeq2; they suggest the signal may be gene-specific or pathway-specific.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720840" y="4315968"/>
            <a:ext cx="1417320" cy="2926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32B36"/>
                </a:solidFill>
              </a:rPr>
              <a:t>Color = Status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321040" y="4315968"/>
            <a:ext cx="1828800" cy="2926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32B36"/>
                </a:solidFill>
              </a:rPr>
              <a:t>Shape = optional group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85216" y="605332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36171"/>
                </a:solidFill>
              </a:rPr>
              <a:t>Use this as a QC/exploration figure, not as formal evidence of differential expression.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23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Figure 2: Top 50 genes at Week24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607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6171"/>
                </a:solidFill>
              </a:rPr>
              <a:t>Heatmap of the strongest Rebound vs NoRebound gene-level differences.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5715000" cy="4315968"/>
          </a:xfrm>
          <a:prstGeom prst="rect">
            <a:avLst/>
          </a:prstGeom>
          <a:solidFill>
            <a:srgbClr val="FFFFFF"/>
          </a:solidFill>
          <a:ln w="13970">
            <a:solidFill>
              <a:srgbClr val="D1D9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4956048"/>
            <a:ext cx="5129784" cy="0"/>
          </a:xfrm>
          <a:prstGeom prst="line">
            <a:avLst/>
          </a:prstGeom>
          <a:noFill/>
          <a:ln w="25400">
            <a:solidFill>
              <a:srgbClr val="C948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3272" y="1618488"/>
            <a:ext cx="5020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33A"/>
                </a:solidFill>
              </a:rPr>
              <a:t>Fig2_Heatmap_Top50_DE_Genes_Week24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33272" y="2075688"/>
            <a:ext cx="50200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Generated by the R pipeline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PDF and PNG files are saved in Week24_DESeq2_output/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252728" y="4544568"/>
            <a:ext cx="4663440" cy="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52728" y="4544568"/>
            <a:ext cx="0" cy="-210312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63040" y="4187952"/>
            <a:ext cx="279749" cy="35661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1675" y="4067251"/>
            <a:ext cx="279749" cy="477317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80310" y="4127602"/>
            <a:ext cx="279749" cy="41696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88945" y="3946550"/>
            <a:ext cx="279749" cy="598018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97580" y="4027018"/>
            <a:ext cx="279749" cy="517550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06215" y="3886200"/>
            <a:ext cx="279749" cy="658368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14850" y="3966667"/>
            <a:ext cx="279749" cy="577901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3485" y="4047134"/>
            <a:ext cx="279749" cy="497434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20840" y="14173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33A"/>
                </a:solidFill>
              </a:rPr>
              <a:t>How to read it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720840" y="1828800"/>
            <a:ext cx="4572000" cy="1993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50" dirty="0">
                <a:solidFill>
                  <a:srgbClr val="232B36"/>
                </a:solidFill>
              </a:rPr>
              <a:t>Rows are genes; columns are Week24 samples.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Row z-scores show relative high or low expression across samples, not raw counts.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Blocks of genes high in Rebound or NoRebound reveal candidate signatures.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766560" y="4297680"/>
            <a:ext cx="214884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Selection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Top 50 by nominal p value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9189720" y="4297680"/>
            <a:ext cx="214884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Direction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Use log2FC table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for Rebound/NoRebound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23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Figure 3: Gene scatter plot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607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6171"/>
                </a:solidFill>
              </a:rPr>
              <a:t>All nominally significant genes with top up/down Rebound genes labeled.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5715000" cy="4315968"/>
          </a:xfrm>
          <a:prstGeom prst="rect">
            <a:avLst/>
          </a:prstGeom>
          <a:solidFill>
            <a:srgbClr val="FFFFFF"/>
          </a:solidFill>
          <a:ln w="13970">
            <a:solidFill>
              <a:srgbClr val="D1D9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4956048"/>
            <a:ext cx="5129784" cy="0"/>
          </a:xfrm>
          <a:prstGeom prst="line">
            <a:avLst/>
          </a:prstGeom>
          <a:noFill/>
          <a:ln w="25400">
            <a:solidFill>
              <a:srgbClr val="6457A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3272" y="1618488"/>
            <a:ext cx="5020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33A"/>
                </a:solidFill>
              </a:rPr>
              <a:t>Fig3_Scatter_AllGenes_Pvalue_lt_0.05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33272" y="2075688"/>
            <a:ext cx="50200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Generated by the R pipeline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PDF and PNG files are saved in Week24_DESeq2_output/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252728" y="4544568"/>
            <a:ext cx="4663440" cy="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52728" y="4544568"/>
            <a:ext cx="0" cy="-210312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63040" y="4187952"/>
            <a:ext cx="279749" cy="35661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1675" y="4067251"/>
            <a:ext cx="279749" cy="477317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80310" y="4127602"/>
            <a:ext cx="279749" cy="41696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88945" y="3946550"/>
            <a:ext cx="279749" cy="598018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97580" y="4027018"/>
            <a:ext cx="279749" cy="517550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06215" y="3886200"/>
            <a:ext cx="279749" cy="658368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14850" y="3966667"/>
            <a:ext cx="279749" cy="577901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3485" y="4047134"/>
            <a:ext cx="279749" cy="497434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20840" y="14173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33A"/>
                </a:solidFill>
              </a:rPr>
              <a:t>Interpretation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720840" y="1828800"/>
            <a:ext cx="4572000" cy="2148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50" dirty="0">
                <a:solidFill>
                  <a:srgbClr val="232B36"/>
                </a:solidFill>
              </a:rPr>
              <a:t>X-axis is log2FC for Rebound vs NoRebound.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Right side: genes higher in Rebound; left side: genes higher in NoRebound.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Labels identify the top 10 upregulated and top 10 downregulated genes among p &lt; 0.05 genes.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720840" y="4334256"/>
            <a:ext cx="1554480" cy="292608"/>
          </a:xfrm>
          <a:prstGeom prst="rect">
            <a:avLst/>
          </a:prstGeom>
          <a:solidFill>
            <a:srgbClr val="FBECEF"/>
          </a:solidFill>
          <a:ln>
            <a:solidFill>
              <a:srgbClr val="FBECEF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9485B"/>
                </a:solidFill>
              </a:rPr>
              <a:t>Right = Rebound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458200" y="4334256"/>
            <a:ext cx="1783080" cy="292608"/>
          </a:xfrm>
          <a:prstGeom prst="rect">
            <a:avLst/>
          </a:prstGeom>
          <a:solidFill>
            <a:srgbClr val="E7F0FA"/>
          </a:solidFill>
          <a:ln>
            <a:solidFill>
              <a:srgbClr val="E7F0FA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A69AC"/>
                </a:solidFill>
              </a:rPr>
              <a:t>Left = NoRebound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85216" y="605332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36171"/>
                </a:solidFill>
              </a:rPr>
              <a:t>Nominal p value &lt; 0.05 is useful for visualization; use adjusted p values for stricter gene claims.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23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Figure 4: GSEA pathways enriched in Rebound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607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6171"/>
                </a:solidFill>
              </a:rPr>
              <a:t>Top positive Hallmark pathways by NES and nominal p value.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5715000" cy="4315968"/>
          </a:xfrm>
          <a:prstGeom prst="rect">
            <a:avLst/>
          </a:prstGeom>
          <a:solidFill>
            <a:srgbClr val="FFFFFF"/>
          </a:solidFill>
          <a:ln w="13970">
            <a:solidFill>
              <a:srgbClr val="D1D9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4956048"/>
            <a:ext cx="5129784" cy="0"/>
          </a:xfrm>
          <a:prstGeom prst="line">
            <a:avLst/>
          </a:prstGeom>
          <a:noFill/>
          <a:ln w="25400">
            <a:solidFill>
              <a:srgbClr val="C948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3272" y="1618488"/>
            <a:ext cx="5020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33A"/>
                </a:solidFill>
              </a:rPr>
              <a:t>Fig4_GSEA_Top20_Upregulated_Pathways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33272" y="2075688"/>
            <a:ext cx="50200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Generated by the R pipeline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PDF and PNG files are saved in Week24_DESeq2_output/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252728" y="4544568"/>
            <a:ext cx="4663440" cy="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52728" y="4544568"/>
            <a:ext cx="0" cy="-210312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63040" y="4187952"/>
            <a:ext cx="279749" cy="35661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1675" y="4067251"/>
            <a:ext cx="279749" cy="477317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80310" y="4127602"/>
            <a:ext cx="279749" cy="41696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88945" y="3946550"/>
            <a:ext cx="279749" cy="598018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97580" y="4027018"/>
            <a:ext cx="279749" cy="517550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06215" y="3886200"/>
            <a:ext cx="279749" cy="658368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14850" y="3966667"/>
            <a:ext cx="279749" cy="577901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3485" y="4047134"/>
            <a:ext cx="279749" cy="497434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20840" y="14173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33A"/>
                </a:solidFill>
              </a:rPr>
              <a:t>Interpretation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720840" y="1828800"/>
            <a:ext cx="4572000" cy="2057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50" dirty="0">
                <a:solidFill>
                  <a:srgbClr val="232B36"/>
                </a:solidFill>
              </a:rPr>
              <a:t>Positive NES means pathway genes are enriched near the top of the Rebound-ranked gene list.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Larger circles indicate stronger absolute NES.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Deeper red indicates stronger nominal significance from -log10(p value).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766560" y="4315968"/>
            <a:ext cx="141732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Circle size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|NES|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8366760" y="4315968"/>
            <a:ext cx="160020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Color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-log10 p value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10149840" y="4315968"/>
            <a:ext cx="141732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C9485B"/>
                </a:solidFill>
              </a:rPr>
              <a:t>Direction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C9485B"/>
                </a:solidFill>
              </a:rPr>
              <a:t>Higher in Rebound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23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Figure 5: GSEA pathways enriched in NoRebound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607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6171"/>
                </a:solidFill>
              </a:rPr>
              <a:t>Top negative Hallmark pathways from the Rebound vs NoRebound ranking.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5715000" cy="4315968"/>
          </a:xfrm>
          <a:prstGeom prst="rect">
            <a:avLst/>
          </a:prstGeom>
          <a:solidFill>
            <a:srgbClr val="FFFFFF"/>
          </a:solidFill>
          <a:ln w="13970">
            <a:solidFill>
              <a:srgbClr val="D1D9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4956048"/>
            <a:ext cx="5129784" cy="0"/>
          </a:xfrm>
          <a:prstGeom prst="line">
            <a:avLst/>
          </a:prstGeom>
          <a:noFill/>
          <a:ln w="25400">
            <a:solidFill>
              <a:srgbClr val="2A69A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3272" y="1618488"/>
            <a:ext cx="5020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33A"/>
                </a:solidFill>
              </a:rPr>
              <a:t>Fig5_GSEA_Top20_Downregulated_Pathways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33272" y="2075688"/>
            <a:ext cx="50200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Generated by the R pipeline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171"/>
                </a:solidFill>
              </a:rPr>
              <a:t>PDF and PNG files are saved in Week24_DESeq2_output/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252728" y="4544568"/>
            <a:ext cx="4663440" cy="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52728" y="4544568"/>
            <a:ext cx="0" cy="-2103120"/>
          </a:xfrm>
          <a:prstGeom prst="line">
            <a:avLst/>
          </a:prstGeom>
          <a:noFill/>
          <a:ln w="15240">
            <a:solidFill>
              <a:srgbClr val="B9C4D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63040" y="4187952"/>
            <a:ext cx="279749" cy="35661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1675" y="4067251"/>
            <a:ext cx="279749" cy="477317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80310" y="4127602"/>
            <a:ext cx="279749" cy="416966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88945" y="3946550"/>
            <a:ext cx="279749" cy="598018"/>
          </a:xfrm>
          <a:prstGeom prst="rect">
            <a:avLst/>
          </a:prstGeom>
          <a:solidFill>
            <a:srgbClr val="2A69AC"/>
          </a:solidFill>
          <a:ln w="12700">
            <a:solidFill>
              <a:srgbClr val="2A69A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97580" y="4027018"/>
            <a:ext cx="279749" cy="517550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06215" y="3886200"/>
            <a:ext cx="279749" cy="658368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14850" y="3966667"/>
            <a:ext cx="279749" cy="577901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3485" y="4047134"/>
            <a:ext cx="279749" cy="497434"/>
          </a:xfrm>
          <a:prstGeom prst="rect">
            <a:avLst/>
          </a:prstGeom>
          <a:solidFill>
            <a:srgbClr val="C9485B"/>
          </a:solidFill>
          <a:ln w="12700">
            <a:solidFill>
              <a:srgbClr val="C9485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20840" y="14173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33A"/>
                </a:solidFill>
              </a:rPr>
              <a:t>Interpretation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720840" y="1828800"/>
            <a:ext cx="4572000" cy="20848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50" dirty="0">
                <a:solidFill>
                  <a:srgbClr val="232B36"/>
                </a:solidFill>
              </a:rPr>
              <a:t>Negative NES means pathway genes are enriched among genes higher in NoRebound.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This can reveal protective, delayed-rebound, or non-rebound-associated biology.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Use the pathway-module script to group significant pathways into biological themes.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766560" y="4315968"/>
            <a:ext cx="141732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Circle size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|NES|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8366760" y="4315968"/>
            <a:ext cx="160020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Color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17233A"/>
                </a:solidFill>
              </a:rPr>
              <a:t>-log10 p value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10149840" y="4315968"/>
            <a:ext cx="1417320" cy="960120"/>
          </a:xfrm>
          <a:prstGeom prst="rect">
            <a:avLst/>
          </a:prstGeom>
          <a:solidFill>
            <a:srgbClr val="FFFFFF"/>
          </a:solidFill>
          <a:ln w="15240">
            <a:solidFill>
              <a:srgbClr val="D7DE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2A69AC"/>
                </a:solidFill>
              </a:rPr>
              <a:t>Direction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2A69AC"/>
                </a:solidFill>
              </a:rPr>
              <a:t>Higher in NoRebound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9184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23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Pathway modules: from list to biological themes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607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36171"/>
                </a:solidFill>
              </a:rPr>
              <a:t>Separate R code groups Hallmark pathways with p value &lt; 0.05.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22960" y="1417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7233A"/>
                </a:solidFill>
              </a:rPr>
              <a:t>Input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22960" y="1773936"/>
            <a:ext cx="4663440" cy="411480"/>
          </a:xfrm>
          <a:prstGeom prst="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32B36"/>
                </a:solidFill>
              </a:rPr>
              <a:t>08_GSEA_Hallmark_Rebound_vs_NoRebound_Week24.csv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446520" y="1417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7233A"/>
                </a:solidFill>
              </a:rPr>
              <a:t>Outputs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46520" y="1783080"/>
            <a:ext cx="4754880" cy="1600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50" dirty="0">
                <a:solidFill>
                  <a:srgbClr val="232B36"/>
                </a:solidFill>
              </a:rPr>
              <a:t>Significant_Pathways_pvalue_lt_0.05_with_modules.csv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Pathway_Module_Summary_pvalue_lt_0.05.csv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Pathway_Module_Dotplot_pvalue_lt_0.05.pdf/png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Pathway_Module_Heatmap_pvalue_lt_0.05.pdf/png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22960" y="29718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7233A"/>
                </a:solidFill>
              </a:rPr>
              <a:t>Module examples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3364992"/>
            <a:ext cx="4937760" cy="1737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50" dirty="0">
                <a:solidFill>
                  <a:srgbClr val="232B36"/>
                </a:solidFill>
              </a:rPr>
              <a:t>Immune / interferon / inflammatory signaling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Cell cycle / proliferation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Metabolism / nutrient sensing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Stress response / apoptosis / DNA repair</a:t>
            </a:r>
            <a:endParaRPr lang="en-US" sz="1550" dirty="0"/>
          </a:p>
          <a:p>
            <a:r>
              <a:rPr lang="en-US" sz="1550" dirty="0">
                <a:solidFill>
                  <a:srgbClr val="232B36"/>
                </a:solidFill>
              </a:rPr>
              <a:t>EMT / TGF-beta / tissue remodeling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46520" y="3913632"/>
            <a:ext cx="46634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7DEE8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32B36"/>
                </a:solidFill>
              </a:rPr>
              <a:t>Use this slide for results discussion: modules summarize related pathways so the story is about biological programs, not single pathway names.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585216" y="6053328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36171"/>
                </a:solidFill>
              </a:rPr>
              <a:t>The module code uses pval &lt; 0.05 as requested and preserves NES direction.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5566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B6778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Week24 DESeq2 Analysis Summary</dc:title>
  <dc:subject>Week24 DESeq2 Rebound vs NoRebound summary</dc:subject>
  <dc:creator>OpenAI</dc:creator>
  <cp:lastModifiedBy>OpenAI</cp:lastModifiedBy>
  <cp:revision>1</cp:revision>
  <dcterms:created xsi:type="dcterms:W3CDTF">2026-07-15T22:53:44Z</dcterms:created>
  <dcterms:modified xsi:type="dcterms:W3CDTF">2026-07-15T22:53:44Z</dcterms:modified>
</cp:coreProperties>
</file>